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70" r:id="rId5"/>
    <p:sldId id="267" r:id="rId6"/>
    <p:sldId id="258" r:id="rId7"/>
    <p:sldId id="260" r:id="rId8"/>
    <p:sldId id="269" r:id="rId9"/>
    <p:sldId id="262" r:id="rId10"/>
    <p:sldId id="261" r:id="rId11"/>
    <p:sldId id="268" r:id="rId12"/>
    <p:sldId id="263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274" autoAdjust="0"/>
  </p:normalViewPr>
  <p:slideViewPr>
    <p:cSldViewPr>
      <p:cViewPr varScale="1">
        <p:scale>
          <a:sx n="76" d="100"/>
          <a:sy n="76" d="100"/>
        </p:scale>
        <p:origin x="1260" y="84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11/15/2015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11/15/2015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107" y="1905000"/>
            <a:ext cx="6859786" cy="2667000"/>
          </a:xfrm>
        </p:spPr>
        <p:txBody>
          <a:bodyPr>
            <a:noAutofit/>
          </a:bodyPr>
          <a:lstStyle>
            <a:lvl1pPr>
              <a:defRPr sz="405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107" y="5105400"/>
            <a:ext cx="6859786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468003">
              <a:defRPr/>
            </a:lvl6pPr>
            <a:lvl7pPr marL="1468003">
              <a:defRPr/>
            </a:lvl7pPr>
            <a:lvl8pPr marL="1468003">
              <a:defRPr/>
            </a:lvl8pPr>
            <a:lvl9pPr marL="1468003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4338754" y="3480593"/>
            <a:ext cx="6492240" cy="48019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3233" y="274640"/>
            <a:ext cx="1028968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128" y="277814"/>
            <a:ext cx="6859787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11590">
              <a:defRPr/>
            </a:lvl2pPr>
            <a:lvl3pPr marL="583085">
              <a:defRPr/>
            </a:lvl3pPr>
            <a:lvl4pPr marL="754581">
              <a:defRPr/>
            </a:lvl4pPr>
            <a:lvl5pPr marL="926077">
              <a:defRPr/>
            </a:lvl5pPr>
            <a:lvl6pPr marL="1097573">
              <a:defRPr baseline="0"/>
            </a:lvl6pPr>
            <a:lvl7pPr marL="1269068">
              <a:defRPr baseline="0"/>
            </a:lvl7pPr>
            <a:lvl8pPr marL="1440564">
              <a:defRPr baseline="0"/>
            </a:lvl8pPr>
            <a:lvl9pPr marL="161206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1905000"/>
            <a:ext cx="6859786" cy="2667000"/>
          </a:xfrm>
        </p:spPr>
        <p:txBody>
          <a:bodyPr anchor="b">
            <a:noAutofit/>
          </a:bodyPr>
          <a:lstStyle>
            <a:lvl1pPr algn="l">
              <a:defRPr sz="33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5102526"/>
            <a:ext cx="6859786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107" y="1905000"/>
            <a:ext cx="3315563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 marL="1468003">
              <a:defRPr sz="1200"/>
            </a:lvl6pPr>
            <a:lvl7pPr marL="1468003">
              <a:defRPr sz="1200" baseline="0"/>
            </a:lvl7pPr>
            <a:lvl8pPr marL="1468003">
              <a:defRPr sz="1200" baseline="0"/>
            </a:lvl8pPr>
            <a:lvl9pPr marL="1468003"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32" y="1905000"/>
            <a:ext cx="3315562" cy="4267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 marL="1468003">
              <a:defRPr sz="1200"/>
            </a:lvl6pPr>
            <a:lvl7pPr marL="1468003">
              <a:defRPr sz="1200"/>
            </a:lvl7pPr>
            <a:lvl8pPr marL="1468003">
              <a:defRPr sz="1200" baseline="0"/>
            </a:lvl8pPr>
            <a:lvl9pPr marL="1468003"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5000"/>
            <a:ext cx="3313277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7" y="2819400"/>
            <a:ext cx="3313277" cy="335280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 marL="1468003">
              <a:defRPr sz="1200"/>
            </a:lvl6pPr>
            <a:lvl7pPr marL="1468003">
              <a:defRPr sz="1200" baseline="0"/>
            </a:lvl7pPr>
            <a:lvl8pPr marL="1468003">
              <a:defRPr sz="1200" baseline="0"/>
            </a:lvl8pPr>
            <a:lvl9pPr marL="1468003"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6" y="1905000"/>
            <a:ext cx="3313277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6" y="2819400"/>
            <a:ext cx="3313277" cy="335280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 marL="1468003">
              <a:defRPr sz="1200"/>
            </a:lvl5pPr>
            <a:lvl6pPr marL="1468003">
              <a:defRPr sz="1200"/>
            </a:lvl6pPr>
            <a:lvl7pPr marL="1468003">
              <a:defRPr sz="1200"/>
            </a:lvl7pPr>
            <a:lvl8pPr marL="1468003">
              <a:defRPr sz="1200"/>
            </a:lvl8pPr>
            <a:lvl9pPr marL="1468003"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3314242" y="1630822"/>
            <a:ext cx="4719500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anchor="b">
            <a:noAutofit/>
          </a:bodyPr>
          <a:lstStyle>
            <a:lvl1pPr algn="l">
              <a:defRPr sz="2401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3436" y="1905000"/>
            <a:ext cx="4253068" cy="4038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 baseline="0"/>
            </a:lvl7pPr>
            <a:lvl8pPr>
              <a:defRPr sz="1200" baseline="0"/>
            </a:lvl8pPr>
            <a:lvl9pPr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2107" y="3429000"/>
            <a:ext cx="2057936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085908" y="1630822"/>
            <a:ext cx="4719500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35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anchor="b">
            <a:noAutofit/>
          </a:bodyPr>
          <a:lstStyle>
            <a:lvl1pPr algn="l">
              <a:defRPr sz="2401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09719" y="1884311"/>
            <a:ext cx="4253068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1014" y="3411748"/>
            <a:ext cx="2057936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11/15/2015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8" y="1905000"/>
            <a:ext cx="685978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58287" y="6400801"/>
            <a:ext cx="93313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/>
              <a:pPr/>
              <a:t>11/15/2015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44419" y="6400801"/>
            <a:ext cx="85747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95" indent="-205795" algn="l" defTabSz="685983" rtl="0" eaLnBrk="1" latinLnBrk="0" hangingPunct="1">
        <a:lnSpc>
          <a:spcPct val="90000"/>
        </a:lnSpc>
        <a:spcBef>
          <a:spcPts val="135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69" indent="-205795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Consolas" pitchFamily="49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3665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Arial" pitchFamily="34" charset="0"/>
        <a:buChar char="▪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775161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Consolas" pitchFamily="49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46656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Arial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118152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Consolas" pitchFamily="49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89648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Arial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144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Consolas" pitchFamily="49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632639" indent="-171496" algn="l" defTabSz="685983" rtl="0" eaLnBrk="1" latinLnBrk="0" hangingPunct="1">
        <a:lnSpc>
          <a:spcPct val="90000"/>
        </a:lnSpc>
        <a:spcBef>
          <a:spcPts val="450"/>
        </a:spcBef>
        <a:buSzPct val="100000"/>
        <a:buFont typeface="Arial" pitchFamily="34" charset="0"/>
        <a:buChar char="▪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t_Vzeq5L3g&amp;feature=related" TargetMode="External"/><Relationship Id="rId2" Type="http://schemas.openxmlformats.org/officeDocument/2006/relationships/hyperlink" Target="https://youtu.be/FAfih_YUgM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DSbtkLA3GrY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Romeo and Juliet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 Look……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Shakespeare, the theatre, Elizabethan England, Romeo and Juliet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youtu.be/FAfih_YUgMk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Cornell Notes Tutorial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www.youtube.com/watch?v=8t_Vzeq5L3g&amp;feature=related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 err="1"/>
              <a:t>TEDtalk</a:t>
            </a:r>
            <a:r>
              <a:rPr lang="en-US" dirty="0"/>
              <a:t> video exploring the similarities between Shakespeare and Hip Hop (rhythm, meter, iambic pentameter)  </a:t>
            </a:r>
            <a:r>
              <a:rPr lang="en-US" dirty="0">
                <a:hlinkClick r:id="rId4"/>
              </a:rPr>
              <a:t>http://www.youtube.com/watch?v=DSbtkLA3GrY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3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Play of Opposites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Fate versus Free Will</a:t>
            </a:r>
          </a:p>
          <a:p>
            <a:endParaRPr lang="en-US" sz="2400" dirty="0"/>
          </a:p>
          <a:p>
            <a:r>
              <a:rPr lang="en-US" sz="2400" dirty="0" smtClean="0"/>
              <a:t>Love versus Hate</a:t>
            </a:r>
          </a:p>
          <a:p>
            <a:endParaRPr lang="en-US" sz="2400" dirty="0"/>
          </a:p>
          <a:p>
            <a:r>
              <a:rPr lang="en-US" sz="2400" dirty="0" smtClean="0"/>
              <a:t>Youth versus Age</a:t>
            </a:r>
          </a:p>
          <a:p>
            <a:endParaRPr lang="en-US" sz="2400" dirty="0"/>
          </a:p>
          <a:p>
            <a:r>
              <a:rPr lang="en-US" sz="2400" dirty="0" smtClean="0"/>
              <a:t>Life versus Death</a:t>
            </a:r>
          </a:p>
          <a:p>
            <a:endParaRPr lang="en-US" sz="2400" dirty="0"/>
          </a:p>
          <a:p>
            <a:r>
              <a:rPr lang="en-US" sz="2400" dirty="0" smtClean="0"/>
              <a:t>Peace versus Violence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Critical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Blame Game – scapegoat?</a:t>
            </a:r>
          </a:p>
          <a:p>
            <a:endParaRPr lang="en-US" dirty="0"/>
          </a:p>
          <a:p>
            <a:r>
              <a:rPr lang="en-US" dirty="0" smtClean="0"/>
              <a:t>Is this play even a tragedy? – Hamartia (Tragic Flaw)</a:t>
            </a:r>
          </a:p>
          <a:p>
            <a:endParaRPr lang="en-US" dirty="0"/>
          </a:p>
          <a:p>
            <a:r>
              <a:rPr lang="en-US" dirty="0" smtClean="0"/>
              <a:t>Will Romeo and Juliet be the most compelling or most remembered from the play?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Romeo and Juliet – a romantic tragedy</a:t>
            </a:r>
            <a:endParaRPr lang="en-US" dirty="0">
              <a:latin typeface="+mn-lt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 </a:t>
            </a:r>
            <a:r>
              <a:rPr lang="en-US" i="1" dirty="0" err="1" smtClean="0"/>
              <a:t>Tragical</a:t>
            </a:r>
            <a:r>
              <a:rPr lang="en-US" i="1" dirty="0" smtClean="0"/>
              <a:t> History of </a:t>
            </a:r>
            <a:r>
              <a:rPr lang="en-US" i="1" dirty="0" err="1" smtClean="0"/>
              <a:t>Romeus</a:t>
            </a:r>
            <a:r>
              <a:rPr lang="en-US" i="1" dirty="0" smtClean="0"/>
              <a:t> and Juliet</a:t>
            </a:r>
            <a:r>
              <a:rPr lang="en-US" dirty="0" smtClean="0"/>
              <a:t>(1562)</a:t>
            </a:r>
          </a:p>
          <a:p>
            <a:endParaRPr lang="en-US" dirty="0" smtClean="0"/>
          </a:p>
          <a:p>
            <a:r>
              <a:rPr lang="en-US" dirty="0" smtClean="0"/>
              <a:t>Borrowed, expanded and written between 1591 and 1595</a:t>
            </a:r>
          </a:p>
          <a:p>
            <a:endParaRPr lang="en-US" dirty="0" smtClean="0"/>
          </a:p>
          <a:p>
            <a:r>
              <a:rPr lang="en-US" dirty="0" smtClean="0"/>
              <a:t>First published in 1597</a:t>
            </a:r>
          </a:p>
          <a:p>
            <a:endParaRPr lang="en-US" dirty="0"/>
          </a:p>
          <a:p>
            <a:r>
              <a:rPr lang="en-US" dirty="0" smtClean="0"/>
              <a:t>Act 1-5: Sunday to Thursday</a:t>
            </a:r>
          </a:p>
          <a:p>
            <a:endParaRPr lang="en-US" dirty="0"/>
          </a:p>
          <a:p>
            <a:r>
              <a:rPr lang="en-US" dirty="0" smtClean="0"/>
              <a:t>First performed at the Theatre with Richard Burbage as Romeo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8600"/>
            <a:ext cx="9129386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2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633" y="2857351"/>
            <a:ext cx="3201234" cy="1510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A Prologue – </a:t>
            </a:r>
            <a:r>
              <a:rPr lang="en-US" sz="1500" dirty="0"/>
              <a:t>an introduction which explains the themes of the play. It gives away the plot(events) from beginning to end.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249867" y="3342003"/>
            <a:ext cx="628814" cy="9786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64779" y="3169056"/>
            <a:ext cx="743144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Why?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629165" y="2114208"/>
            <a:ext cx="1543452" cy="1045062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 flipV="1">
            <a:off x="4607923" y="3318586"/>
            <a:ext cx="1543452" cy="21286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72000" y="3487688"/>
            <a:ext cx="1600617" cy="855950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29782" y="1954892"/>
            <a:ext cx="25724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500" dirty="0"/>
              <a:t>Convince them to stay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29782" y="2982033"/>
            <a:ext cx="257242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500" dirty="0"/>
              <a:t>Help the audience to work out where the scenes were taking place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29782" y="4172144"/>
            <a:ext cx="2686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500" dirty="0"/>
              <a:t>Direct address of ‘you’ and </a:t>
            </a:r>
            <a:r>
              <a:rPr lang="en-US" sz="1500" dirty="0" smtClean="0"/>
              <a:t>‘we</a:t>
            </a:r>
            <a:r>
              <a:rPr lang="en-US" sz="1500" dirty="0"/>
              <a:t>’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564716" y="3612750"/>
            <a:ext cx="0" cy="1670912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1000" y="5410200"/>
            <a:ext cx="33528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Fate; Love; Hate; Revenge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0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Prologue Analysis – the Sonnet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0612" y="2628692"/>
            <a:ext cx="6573962" cy="250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Sonnet: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14 lines of love poetry that emerged around the 1200’s</a:t>
            </a:r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sz="1500" dirty="0"/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Shakespeare made the sonnet famous in the late 1500’s – Shakespearean Sonnet</a:t>
            </a:r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sz="1500" dirty="0"/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14 lines: 3 quatrains and a couplet with iambic pentameter( 10 syllables per line)</a:t>
            </a:r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sz="1500" dirty="0"/>
          </a:p>
          <a:p>
            <a:pPr marL="257244" indent="-257244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a-b-a-b,  c-d-c-d,  e-f-e-f,   g-g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775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58" y="1536117"/>
            <a:ext cx="2989772" cy="37793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0" y="1714054"/>
            <a:ext cx="4287367" cy="327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50" dirty="0"/>
              <a:t>Two households, both alike in dignity,        </a:t>
            </a:r>
            <a:r>
              <a:rPr lang="en-US" sz="1350" dirty="0">
                <a:solidFill>
                  <a:srgbClr val="FF0000"/>
                </a:solidFill>
              </a:rPr>
              <a:t>A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In fair Verona, where we lay our scene,       </a:t>
            </a:r>
            <a:r>
              <a:rPr lang="en-US" sz="1350" dirty="0">
                <a:solidFill>
                  <a:srgbClr val="FF0000"/>
                </a:solidFill>
              </a:rPr>
              <a:t>B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From ancient </a:t>
            </a:r>
            <a:r>
              <a:rPr lang="en-US" sz="1350" b="1" dirty="0"/>
              <a:t>grudge</a:t>
            </a:r>
            <a:r>
              <a:rPr lang="en-US" sz="1350" dirty="0"/>
              <a:t> break to new </a:t>
            </a:r>
            <a:r>
              <a:rPr lang="en-US" sz="1350" b="1" dirty="0"/>
              <a:t>mutiny,  </a:t>
            </a:r>
            <a:r>
              <a:rPr lang="en-US" sz="1350" dirty="0">
                <a:solidFill>
                  <a:srgbClr val="FF0000"/>
                </a:solidFill>
              </a:rPr>
              <a:t>A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Where civil </a:t>
            </a:r>
            <a:r>
              <a:rPr lang="en-US" sz="1350" b="1" dirty="0"/>
              <a:t>blood</a:t>
            </a:r>
            <a:r>
              <a:rPr lang="en-US" sz="1350" dirty="0"/>
              <a:t> makes civil hands </a:t>
            </a:r>
            <a:r>
              <a:rPr lang="en-US" sz="1350" b="1" dirty="0"/>
              <a:t>unclean</a:t>
            </a:r>
            <a:r>
              <a:rPr lang="en-US" sz="1350" dirty="0"/>
              <a:t>.  </a:t>
            </a:r>
            <a:r>
              <a:rPr lang="en-US" sz="1350" dirty="0">
                <a:solidFill>
                  <a:srgbClr val="FF0000"/>
                </a:solidFill>
              </a:rPr>
              <a:t>B</a:t>
            </a:r>
          </a:p>
          <a:p>
            <a:pPr>
              <a:lnSpc>
                <a:spcPct val="90000"/>
              </a:lnSpc>
            </a:pPr>
            <a:endParaRPr lang="en-US" sz="1350" dirty="0"/>
          </a:p>
          <a:p>
            <a:pPr>
              <a:lnSpc>
                <a:spcPct val="90000"/>
              </a:lnSpc>
            </a:pPr>
            <a:r>
              <a:rPr lang="en-US" sz="1350" dirty="0"/>
              <a:t>From forth the </a:t>
            </a:r>
            <a:r>
              <a:rPr lang="en-US" sz="1350" b="1" dirty="0"/>
              <a:t>fatal</a:t>
            </a:r>
            <a:r>
              <a:rPr lang="en-US" sz="1350" dirty="0"/>
              <a:t> loins of these two </a:t>
            </a:r>
            <a:r>
              <a:rPr lang="en-US" sz="1350" b="1" dirty="0"/>
              <a:t>foes    </a:t>
            </a:r>
            <a:r>
              <a:rPr lang="en-US" sz="1350" dirty="0">
                <a:solidFill>
                  <a:srgbClr val="FF0000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A pair of </a:t>
            </a:r>
            <a:r>
              <a:rPr lang="en-US" sz="1350" u="sng" dirty="0"/>
              <a:t>star-</a:t>
            </a:r>
            <a:r>
              <a:rPr lang="en-US" sz="1350" u="sng" dirty="0" err="1"/>
              <a:t>cross’d</a:t>
            </a:r>
            <a:r>
              <a:rPr lang="en-US" sz="135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350" u="sng" dirty="0"/>
              <a:t>lovers </a:t>
            </a:r>
            <a:r>
              <a:rPr lang="en-US" sz="1350" dirty="0"/>
              <a:t>take their life;       </a:t>
            </a:r>
            <a:r>
              <a:rPr lang="en-US" sz="1350" dirty="0">
                <a:solidFill>
                  <a:srgbClr val="FF0000"/>
                </a:solidFill>
              </a:rPr>
              <a:t>D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Whose </a:t>
            </a:r>
            <a:r>
              <a:rPr lang="en-US" sz="1350" dirty="0" err="1"/>
              <a:t>misadventured</a:t>
            </a:r>
            <a:r>
              <a:rPr lang="en-US" sz="1350" dirty="0"/>
              <a:t> piteous overthrows      </a:t>
            </a:r>
            <a:r>
              <a:rPr lang="en-US" sz="1350" dirty="0">
                <a:solidFill>
                  <a:srgbClr val="FF0000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Do with their death bury their parents’ </a:t>
            </a:r>
            <a:r>
              <a:rPr lang="en-US" sz="1350" b="1" dirty="0"/>
              <a:t>strife    </a:t>
            </a:r>
            <a:r>
              <a:rPr lang="en-US" sz="1350" dirty="0">
                <a:solidFill>
                  <a:srgbClr val="FF0000"/>
                </a:solidFill>
              </a:rPr>
              <a:t>D</a:t>
            </a:r>
          </a:p>
          <a:p>
            <a:pPr>
              <a:lnSpc>
                <a:spcPct val="90000"/>
              </a:lnSpc>
            </a:pPr>
            <a:endParaRPr lang="en-US" sz="1350" dirty="0"/>
          </a:p>
          <a:p>
            <a:pPr>
              <a:lnSpc>
                <a:spcPct val="90000"/>
              </a:lnSpc>
            </a:pPr>
            <a:r>
              <a:rPr lang="en-US" sz="1350" dirty="0"/>
              <a:t>The </a:t>
            </a:r>
            <a:r>
              <a:rPr lang="en-US" sz="1350" b="1" dirty="0"/>
              <a:t>fearful</a:t>
            </a:r>
            <a:r>
              <a:rPr lang="en-US" sz="1350" dirty="0"/>
              <a:t> passage of their </a:t>
            </a:r>
            <a:r>
              <a:rPr lang="en-US" sz="1350" b="1" dirty="0"/>
              <a:t>death</a:t>
            </a:r>
            <a:r>
              <a:rPr lang="en-US" sz="1350" dirty="0"/>
              <a:t>-</a:t>
            </a:r>
            <a:r>
              <a:rPr lang="en-US" sz="1350" dirty="0" err="1"/>
              <a:t>mark’d</a:t>
            </a:r>
            <a:r>
              <a:rPr lang="en-US" sz="1350" dirty="0"/>
              <a:t> love,  </a:t>
            </a:r>
            <a:r>
              <a:rPr lang="en-US" sz="1350" dirty="0">
                <a:solidFill>
                  <a:srgbClr val="FF0000"/>
                </a:solidFill>
              </a:rPr>
              <a:t>E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And the continuance of their parents’ </a:t>
            </a:r>
            <a:r>
              <a:rPr lang="en-US" sz="1350" b="1" dirty="0"/>
              <a:t>rage</a:t>
            </a:r>
            <a:r>
              <a:rPr lang="en-US" sz="1350" dirty="0"/>
              <a:t>,       </a:t>
            </a:r>
            <a:r>
              <a:rPr lang="en-US" sz="1350" dirty="0">
                <a:solidFill>
                  <a:srgbClr val="FF0000"/>
                </a:solidFill>
              </a:rPr>
              <a:t>F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Which, but their children’s end, </a:t>
            </a:r>
            <a:r>
              <a:rPr lang="en-US" sz="1350" dirty="0" err="1"/>
              <a:t>nought</a:t>
            </a:r>
            <a:r>
              <a:rPr lang="en-US" sz="1350" dirty="0"/>
              <a:t> could remove,   </a:t>
            </a:r>
            <a:r>
              <a:rPr lang="en-US" sz="1350" dirty="0">
                <a:solidFill>
                  <a:srgbClr val="FF0000"/>
                </a:solidFill>
              </a:rPr>
              <a:t>E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Is now the two hours’ traffic of our stage    </a:t>
            </a:r>
            <a:r>
              <a:rPr lang="en-US" sz="1350" dirty="0">
                <a:solidFill>
                  <a:srgbClr val="FF0000"/>
                </a:solidFill>
              </a:rPr>
              <a:t>F</a:t>
            </a:r>
          </a:p>
          <a:p>
            <a:pPr>
              <a:lnSpc>
                <a:spcPct val="90000"/>
              </a:lnSpc>
            </a:pPr>
            <a:endParaRPr lang="en-US" sz="1350" dirty="0"/>
          </a:p>
          <a:p>
            <a:pPr>
              <a:lnSpc>
                <a:spcPct val="90000"/>
              </a:lnSpc>
            </a:pPr>
            <a:r>
              <a:rPr lang="en-US" sz="1350" dirty="0"/>
              <a:t>The which if you with patient ears attend,       </a:t>
            </a:r>
            <a:r>
              <a:rPr lang="en-US" sz="1350" dirty="0">
                <a:solidFill>
                  <a:srgbClr val="FF0000"/>
                </a:solidFill>
              </a:rPr>
              <a:t>G</a:t>
            </a:r>
          </a:p>
          <a:p>
            <a:pPr>
              <a:lnSpc>
                <a:spcPct val="90000"/>
              </a:lnSpc>
            </a:pPr>
            <a:r>
              <a:rPr lang="en-US" sz="1350" dirty="0"/>
              <a:t>What here shall miss, our toil shall strive to mend     </a:t>
            </a:r>
            <a:r>
              <a:rPr lang="en-US" sz="1350" dirty="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14989" y="5544101"/>
            <a:ext cx="388721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What is he trying to tell us???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172617" y="4962712"/>
            <a:ext cx="0" cy="581389"/>
          </a:xfrm>
          <a:prstGeom prst="straightConnector1">
            <a:avLst/>
          </a:prstGeom>
          <a:ln w="25400"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1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Iambic Pentameter – Rhythm of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Iam</a:t>
            </a:r>
            <a:r>
              <a:rPr lang="en-US" dirty="0" smtClean="0"/>
              <a:t>b – unstressed followed by a stressed syllable(meter)</a:t>
            </a:r>
          </a:p>
          <a:p>
            <a:r>
              <a:rPr lang="en-US" dirty="0" smtClean="0"/>
              <a:t>“</a:t>
            </a:r>
            <a:r>
              <a:rPr lang="en-US" i="1" dirty="0" smtClean="0"/>
              <a:t>I </a:t>
            </a:r>
            <a:r>
              <a:rPr lang="en-US" sz="2400" b="1" i="1" dirty="0" smtClean="0"/>
              <a:t>am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Penta</a:t>
            </a:r>
            <a:r>
              <a:rPr lang="en-US" dirty="0" smtClean="0"/>
              <a:t> – five with the meter</a:t>
            </a:r>
          </a:p>
          <a:p>
            <a:r>
              <a:rPr lang="en-US" dirty="0" smtClean="0"/>
              <a:t>“Do </a:t>
            </a:r>
            <a:r>
              <a:rPr lang="en-US" sz="2400" b="1" dirty="0" smtClean="0"/>
              <a:t>with/</a:t>
            </a:r>
            <a:r>
              <a:rPr lang="en-US" dirty="0" smtClean="0"/>
              <a:t> </a:t>
            </a:r>
            <a:r>
              <a:rPr lang="en-US" dirty="0"/>
              <a:t>their </a:t>
            </a:r>
            <a:r>
              <a:rPr lang="en-US" sz="2400" b="1" dirty="0" smtClean="0"/>
              <a:t>death/</a:t>
            </a:r>
            <a:r>
              <a:rPr lang="en-US" dirty="0" smtClean="0"/>
              <a:t> bur</a:t>
            </a:r>
            <a:r>
              <a:rPr lang="en-US" sz="2400" b="1" dirty="0" smtClean="0"/>
              <a:t>y</a:t>
            </a:r>
            <a:r>
              <a:rPr lang="en-US" dirty="0" smtClean="0"/>
              <a:t> </a:t>
            </a:r>
            <a:r>
              <a:rPr lang="en-US" sz="2400" b="1" dirty="0" smtClean="0"/>
              <a:t>/</a:t>
            </a:r>
            <a:r>
              <a:rPr lang="en-US" dirty="0" smtClean="0"/>
              <a:t>their </a:t>
            </a:r>
            <a:r>
              <a:rPr lang="en-US" sz="2400" b="1" dirty="0" smtClean="0"/>
              <a:t>pa/</a:t>
            </a:r>
            <a:r>
              <a:rPr lang="en-US" dirty="0" smtClean="0"/>
              <a:t>rents</a:t>
            </a:r>
            <a:r>
              <a:rPr lang="en-US" dirty="0"/>
              <a:t>’ </a:t>
            </a:r>
            <a:r>
              <a:rPr lang="en-US" sz="2400" b="1" dirty="0" smtClean="0"/>
              <a:t>strife</a:t>
            </a:r>
            <a:r>
              <a:rPr lang="en-US" b="1" dirty="0" smtClean="0"/>
              <a:t>”</a:t>
            </a:r>
          </a:p>
          <a:p>
            <a:r>
              <a:rPr lang="en-US" dirty="0" err="1" smtClean="0"/>
              <a:t>baBOOM</a:t>
            </a:r>
            <a:r>
              <a:rPr lang="en-US" dirty="0" smtClean="0"/>
              <a:t> /</a:t>
            </a:r>
            <a:r>
              <a:rPr lang="en-US" dirty="0" err="1" smtClean="0"/>
              <a:t>baBOOM</a:t>
            </a:r>
            <a:r>
              <a:rPr lang="en-US" dirty="0" smtClean="0"/>
              <a:t>/ </a:t>
            </a:r>
            <a:r>
              <a:rPr lang="en-US" dirty="0" err="1" smtClean="0"/>
              <a:t>baBOOM</a:t>
            </a:r>
            <a:r>
              <a:rPr lang="en-US" dirty="0" smtClean="0"/>
              <a:t>/ </a:t>
            </a:r>
            <a:r>
              <a:rPr lang="en-US" dirty="0" err="1" smtClean="0"/>
              <a:t>baBOOM</a:t>
            </a:r>
            <a:r>
              <a:rPr lang="en-US" dirty="0" smtClean="0"/>
              <a:t>/ </a:t>
            </a:r>
            <a:r>
              <a:rPr lang="en-US" dirty="0" err="1" smtClean="0"/>
              <a:t>baBOOM</a:t>
            </a:r>
            <a:endParaRPr lang="en-US" dirty="0" smtClean="0"/>
          </a:p>
          <a:p>
            <a:r>
              <a:rPr lang="en-US" dirty="0" smtClean="0"/>
              <a:t>The opposite is the trochee – Trochaic Tetrameter</a:t>
            </a:r>
            <a:endParaRPr lang="en-US" dirty="0"/>
          </a:p>
          <a:p>
            <a:r>
              <a:rPr lang="en-US" dirty="0" smtClean="0"/>
              <a:t>“</a:t>
            </a:r>
            <a:r>
              <a:rPr lang="en-US" sz="2400" b="1" dirty="0" smtClean="0"/>
              <a:t>Dou</a:t>
            </a:r>
            <a:r>
              <a:rPr lang="en-US" dirty="0" smtClean="0"/>
              <a:t>ble, </a:t>
            </a:r>
            <a:r>
              <a:rPr lang="en-US" sz="2400" b="1" dirty="0" smtClean="0"/>
              <a:t>dou</a:t>
            </a:r>
            <a:r>
              <a:rPr lang="en-US" dirty="0" smtClean="0"/>
              <a:t>ble, </a:t>
            </a:r>
            <a:r>
              <a:rPr lang="en-US" sz="2400" b="1" dirty="0" smtClean="0"/>
              <a:t>toil</a:t>
            </a:r>
            <a:r>
              <a:rPr lang="en-US" dirty="0" smtClean="0"/>
              <a:t> and </a:t>
            </a:r>
            <a:r>
              <a:rPr lang="en-US" sz="2400" b="1" dirty="0" smtClean="0"/>
              <a:t>trou</a:t>
            </a:r>
            <a:r>
              <a:rPr lang="en-US" dirty="0" smtClean="0"/>
              <a:t>ble”</a:t>
            </a:r>
          </a:p>
          <a:p>
            <a:r>
              <a:rPr lang="en-US" dirty="0" err="1" smtClean="0"/>
              <a:t>BOOMba</a:t>
            </a:r>
            <a:r>
              <a:rPr lang="en-US" dirty="0" smtClean="0"/>
              <a:t> /</a:t>
            </a:r>
            <a:r>
              <a:rPr lang="en-US" dirty="0" err="1" smtClean="0"/>
              <a:t>BOOMba</a:t>
            </a:r>
            <a:r>
              <a:rPr lang="en-US" dirty="0" smtClean="0"/>
              <a:t> /</a:t>
            </a:r>
            <a:r>
              <a:rPr lang="en-US" dirty="0" err="1" smtClean="0"/>
              <a:t>BOOMba</a:t>
            </a:r>
            <a:r>
              <a:rPr lang="en-US" dirty="0" smtClean="0"/>
              <a:t> / </a:t>
            </a:r>
            <a:r>
              <a:rPr lang="en-US" dirty="0" err="1" smtClean="0"/>
              <a:t>BOOMba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5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95400"/>
            <a:ext cx="8610600" cy="2667000"/>
          </a:xfrm>
        </p:spPr>
        <p:txBody>
          <a:bodyPr/>
          <a:lstStyle/>
          <a:p>
            <a:r>
              <a:rPr lang="en-US" dirty="0" smtClean="0"/>
              <a:t>“You </a:t>
            </a:r>
            <a:r>
              <a:rPr lang="en-US" dirty="0" err="1" smtClean="0"/>
              <a:t>us’d</a:t>
            </a:r>
            <a:r>
              <a:rPr lang="en-US" dirty="0"/>
              <a:t> </a:t>
            </a:r>
            <a:r>
              <a:rPr lang="en-US" dirty="0" smtClean="0"/>
              <a:t>to call me on my cell phone…”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2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Ready to Work – Buy 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Cornell Note-taking                                                 </a:t>
            </a:r>
          </a:p>
          <a:p>
            <a:r>
              <a:rPr lang="en-US" dirty="0" smtClean="0"/>
              <a:t>Who is to blame? - group</a:t>
            </a:r>
          </a:p>
          <a:p>
            <a:r>
              <a:rPr lang="en-US" dirty="0" smtClean="0"/>
              <a:t>Texting</a:t>
            </a:r>
          </a:p>
          <a:p>
            <a:r>
              <a:rPr lang="en-US" dirty="0" smtClean="0"/>
              <a:t>Participation</a:t>
            </a:r>
          </a:p>
          <a:p>
            <a:r>
              <a:rPr lang="en-US" dirty="0" smtClean="0"/>
              <a:t>Terminology Quiz</a:t>
            </a:r>
          </a:p>
          <a:p>
            <a:r>
              <a:rPr lang="en-US" dirty="0" smtClean="0"/>
              <a:t>Rhythm Exercises</a:t>
            </a:r>
          </a:p>
          <a:p>
            <a:r>
              <a:rPr lang="en-US" dirty="0" smtClean="0"/>
              <a:t>Act I to V – annotations</a:t>
            </a:r>
          </a:p>
          <a:p>
            <a:r>
              <a:rPr lang="en-US" dirty="0" smtClean="0"/>
              <a:t>Creative writing</a:t>
            </a:r>
          </a:p>
          <a:p>
            <a:r>
              <a:rPr lang="en-US" dirty="0" smtClean="0"/>
              <a:t>Act I scene 5 , Act II scene 2 , Act III scene 1 , Act IV scene 1 , Act V scene 3</a:t>
            </a:r>
          </a:p>
          <a:p>
            <a:r>
              <a:rPr lang="en-US" dirty="0" smtClean="0"/>
              <a:t>Act III Questions</a:t>
            </a:r>
          </a:p>
          <a:p>
            <a:r>
              <a:rPr lang="en-US" dirty="0" smtClean="0"/>
              <a:t>Torn out pages – Diaries</a:t>
            </a:r>
          </a:p>
          <a:p>
            <a:r>
              <a:rPr lang="en-US" dirty="0" smtClean="0"/>
              <a:t>Recital – soliloquy </a:t>
            </a:r>
          </a:p>
        </p:txBody>
      </p:sp>
    </p:spTree>
    <p:extLst>
      <p:ext uri="{BB962C8B-B14F-4D97-AF65-F5344CB8AC3E}">
        <p14:creationId xmlns:p14="http://schemas.microsoft.com/office/powerpoint/2010/main" val="221589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09A44C-857D-42FD-9219-94A36248C2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0</TotalTime>
  <Words>534</Words>
  <Application>Microsoft Office PowerPoint</Application>
  <PresentationFormat>On-screen Show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Consolas</vt:lpstr>
      <vt:lpstr>Corbel</vt:lpstr>
      <vt:lpstr>Wingdings</vt:lpstr>
      <vt:lpstr>Chalkboard 16x9</vt:lpstr>
      <vt:lpstr>Romeo and Juliet</vt:lpstr>
      <vt:lpstr>Romeo and Juliet – a romantic tragedy</vt:lpstr>
      <vt:lpstr>PowerPoint Presentation</vt:lpstr>
      <vt:lpstr>PowerPoint Presentation</vt:lpstr>
      <vt:lpstr>Prologue Analysis – the Sonnet</vt:lpstr>
      <vt:lpstr>PowerPoint Presentation</vt:lpstr>
      <vt:lpstr>Iambic Pentameter – Rhythm of Speech</vt:lpstr>
      <vt:lpstr>“You us’d to call me on my cell phone…”</vt:lpstr>
      <vt:lpstr>Get Ready to Work – Buy In!</vt:lpstr>
      <vt:lpstr>Take A Look……</vt:lpstr>
      <vt:lpstr>A Play of Opposites</vt:lpstr>
      <vt:lpstr>  Critical Questions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2014-11-16T23:39:19Z</dcterms:created>
  <dcterms:modified xsi:type="dcterms:W3CDTF">2015-11-15T18:51:13Z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TC028048469991</vt:lpwstr>
  </property>
</Properties>
</file>